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" name="Google Shape;5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4" name="Google Shape;6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b="0" i="0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ial"/>
              <a:buNone/>
              <a:defRPr b="0" i="0" sz="1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0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5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Ocean Acidification Module - Lesson Pictures</a:t>
            </a:r>
            <a:endParaRPr b="0" i="0" sz="5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0" i="0" lang="f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(refer to “Lesson Flow” for timing)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None/>
            </a:pPr>
            <a:r>
              <a:rPr b="0" i="0" lang="fr" sz="2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(can be adapted…)</a:t>
            </a:r>
            <a:endParaRPr b="0" i="0" sz="2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f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Why does acidity matter?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5974" y="1489800"/>
            <a:ext cx="4352050" cy="326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Good laboratory practices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-"/>
            </a:pP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Wear gloves at all times when handling chemicals/solutions</a:t>
            </a:r>
            <a:endParaRPr b="0" i="0" sz="2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-"/>
            </a:pP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Safety goggles </a:t>
            </a:r>
            <a:endParaRPr b="0" i="0" sz="2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-"/>
            </a:pP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Use different containers for different solutions</a:t>
            </a:r>
            <a:endParaRPr b="0" i="0" sz="2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-"/>
            </a:pP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Never use a container twice without properly washing it</a:t>
            </a:r>
            <a:endParaRPr b="0" i="0" sz="2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-"/>
            </a:pP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Identify containers </a:t>
            </a:r>
            <a:endParaRPr b="0" i="0" sz="2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-"/>
            </a:pP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Write down everything!</a:t>
            </a:r>
            <a:endParaRPr b="0" i="0" sz="2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f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do we measure acidity?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1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pH:</a:t>
            </a: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quantitative measure of acidity/basicity</a:t>
            </a:r>
            <a:endParaRPr b="0" i="0" sz="2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❏"/>
            </a:pP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If between 0 and 7, then solution is acid</a:t>
            </a:r>
            <a:endParaRPr b="0" i="0" sz="2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Arial"/>
              <a:buChar char="❏"/>
            </a:pP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If between 7 and 14, solution is basic </a:t>
            </a:r>
            <a:endParaRPr b="0" i="0" sz="22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❏"/>
            </a:pPr>
            <a:r>
              <a:rPr b="0" i="0" lang="fr" sz="22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If 7, solution is neutral</a:t>
            </a:r>
            <a:br>
              <a:rPr b="0" i="0" lang="fr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4" name="Google Shape;7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03050" y="2415650"/>
            <a:ext cx="3608800" cy="268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f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(Older students) What exactly is pH?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❏"/>
            </a:pPr>
            <a:r>
              <a:rPr b="0" i="0" lang="fr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Acid = molecule that can give an H+ ion</a:t>
            </a:r>
            <a:endParaRPr b="0" i="0" sz="2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❏"/>
            </a:pPr>
            <a:r>
              <a:rPr b="0" i="0" lang="fr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HF = H+ + F-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❏"/>
            </a:pPr>
            <a:r>
              <a:rPr b="0" i="0" lang="fr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H2O = H+ + OH-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❏"/>
            </a:pPr>
            <a:r>
              <a:rPr b="0" i="0" lang="fr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H2CO3 = H+ + HCO3-</a:t>
            </a:r>
            <a:endParaRPr b="0" i="0" sz="16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❏"/>
            </a:pPr>
            <a:r>
              <a:rPr b="0" i="0" lang="fr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HCO3- = H+ + CO3(2-)</a:t>
            </a:r>
            <a:br>
              <a:rPr b="0" i="0" lang="fr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2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❏"/>
            </a:pPr>
            <a:r>
              <a:rPr b="0" i="0" lang="fr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Concentration = quantity / volume	</a:t>
            </a:r>
            <a:endParaRPr b="0" i="0" sz="2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Arial"/>
              <a:buChar char="❏"/>
            </a:pPr>
            <a:r>
              <a:rPr b="0" i="0" lang="fr" sz="2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pH = - log( [H+] )</a:t>
            </a:r>
            <a:endParaRPr b="0" i="0" sz="20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f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CO2 in the atmosphere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6" name="Google Shape;8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738" y="1531775"/>
            <a:ext cx="8772525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f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Greenhouse gases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2" name="Google Shape;9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87750" y="155588"/>
            <a:ext cx="4018675" cy="483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f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Carbon cycle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8" name="Google Shape;98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6550" y="1184625"/>
            <a:ext cx="6310900" cy="359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fr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Effects of ocean acidification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4" name="Google Shape;10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9100" y="1428750"/>
            <a:ext cx="8610600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